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Montserrat Medium" panose="000006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+CTJ6veGE++vX0aSO3FumvMok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381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án Ortega-Andrade" userId="eadbd5761ee2d966" providerId="LiveId" clId="{FB41147A-46E7-4033-9A67-674BF110068F}"/>
    <pc:docChg chg="undo redo custSel modSld">
      <pc:chgData name="Adrián Ortega-Andrade" userId="eadbd5761ee2d966" providerId="LiveId" clId="{FB41147A-46E7-4033-9A67-674BF110068F}" dt="2024-09-20T20:18:49.728" v="121" actId="6549"/>
      <pc:docMkLst>
        <pc:docMk/>
      </pc:docMkLst>
      <pc:sldChg chg="addSp modSp mod">
        <pc:chgData name="Adrián Ortega-Andrade" userId="eadbd5761ee2d966" providerId="LiveId" clId="{FB41147A-46E7-4033-9A67-674BF110068F}" dt="2024-09-20T20:01:33.448" v="120" actId="1037"/>
        <pc:sldMkLst>
          <pc:docMk/>
          <pc:sldMk cId="0" sldId="261"/>
        </pc:sldMkLst>
        <pc:spChg chg="mod">
          <ac:chgData name="Adrián Ortega-Andrade" userId="eadbd5761ee2d966" providerId="LiveId" clId="{FB41147A-46E7-4033-9A67-674BF110068F}" dt="2024-09-20T20:01:33.448" v="120" actId="1037"/>
          <ac:spMkLst>
            <pc:docMk/>
            <pc:sldMk cId="0" sldId="261"/>
            <ac:spMk id="166" creationId="{00000000-0000-0000-0000-000000000000}"/>
          </ac:spMkLst>
        </pc:spChg>
        <pc:spChg chg="mod">
          <ac:chgData name="Adrián Ortega-Andrade" userId="eadbd5761ee2d966" providerId="LiveId" clId="{FB41147A-46E7-4033-9A67-674BF110068F}" dt="2024-09-20T20:01:22.375" v="86" actId="1076"/>
          <ac:spMkLst>
            <pc:docMk/>
            <pc:sldMk cId="0" sldId="261"/>
            <ac:spMk id="167" creationId="{00000000-0000-0000-0000-000000000000}"/>
          </ac:spMkLst>
        </pc:spChg>
        <pc:cxnChg chg="add mod">
          <ac:chgData name="Adrián Ortega-Andrade" userId="eadbd5761ee2d966" providerId="LiveId" clId="{FB41147A-46E7-4033-9A67-674BF110068F}" dt="2024-09-20T20:01:18.861" v="85" actId="1076"/>
          <ac:cxnSpMkLst>
            <pc:docMk/>
            <pc:sldMk cId="0" sldId="261"/>
            <ac:cxnSpMk id="3" creationId="{BA27BE45-0D01-5EBE-BD11-4F75157862E7}"/>
          </ac:cxnSpMkLst>
        </pc:cxnChg>
      </pc:sldChg>
      <pc:sldChg chg="modSp mod">
        <pc:chgData name="Adrián Ortega-Andrade" userId="eadbd5761ee2d966" providerId="LiveId" clId="{FB41147A-46E7-4033-9A67-674BF110068F}" dt="2024-09-20T20:18:49.728" v="121" actId="6549"/>
        <pc:sldMkLst>
          <pc:docMk/>
          <pc:sldMk cId="0" sldId="263"/>
        </pc:sldMkLst>
        <pc:spChg chg="mod">
          <ac:chgData name="Adrián Ortega-Andrade" userId="eadbd5761ee2d966" providerId="LiveId" clId="{FB41147A-46E7-4033-9A67-674BF110068F}" dt="2024-09-20T20:18:49.728" v="121" actId="6549"/>
          <ac:spMkLst>
            <pc:docMk/>
            <pc:sldMk cId="0" sldId="263"/>
            <ac:spMk id="18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d34a775a5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g2d34a775a5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d34a775a5b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g2d34a775a5b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d34a775a5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g2d34a775a5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d34a775a5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g2d34a775a5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34a755b9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g2d34a755b9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34a755b9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2d34a755b9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d34a755b94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g2d34a755b94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34a755b9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2d34a755b9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d34a775a5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g2d34a775a5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2874963" y="-1217612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mar@iadb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290162" y="1658470"/>
            <a:ext cx="83628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s-CO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6ª Reunión Anual Grupo Regional de </a:t>
            </a:r>
            <a:r>
              <a:rPr lang="es-CO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Infraestructura Sostenible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s-CO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 de Septiembre, 2024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s-CO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División Conectividad, Mercados y Finanzas (CMF)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4509530"/>
            <a:ext cx="9144000" cy="63397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0639" y="4619148"/>
            <a:ext cx="1152630" cy="41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6162" y="4548056"/>
            <a:ext cx="757687" cy="5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2513" y="4542238"/>
            <a:ext cx="1188000" cy="57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34a775a5b_0_87"/>
          <p:cNvSpPr txBox="1"/>
          <p:nvPr/>
        </p:nvSpPr>
        <p:spPr>
          <a:xfrm>
            <a:off x="5112450" y="29391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2d34a775a5b_0_87"/>
          <p:cNvSpPr txBox="1"/>
          <p:nvPr/>
        </p:nvSpPr>
        <p:spPr>
          <a:xfrm>
            <a:off x="3933113" y="24159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2d34a775a5b_0_87"/>
          <p:cNvSpPr txBox="1"/>
          <p:nvPr/>
        </p:nvSpPr>
        <p:spPr>
          <a:xfrm>
            <a:off x="5651513" y="1998300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2d34a775a5b_0_87"/>
          <p:cNvSpPr txBox="1"/>
          <p:nvPr/>
        </p:nvSpPr>
        <p:spPr>
          <a:xfrm>
            <a:off x="5155219" y="1357106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d34a775a5b_0_87"/>
          <p:cNvSpPr txBox="1"/>
          <p:nvPr/>
        </p:nvSpPr>
        <p:spPr>
          <a:xfrm>
            <a:off x="4131113" y="1531491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d34a775a5b_0_87"/>
          <p:cNvSpPr txBox="1"/>
          <p:nvPr/>
        </p:nvSpPr>
        <p:spPr>
          <a:xfrm>
            <a:off x="4638881" y="1285594"/>
            <a:ext cx="360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g2d34a775a5b_0_87"/>
          <p:cNvPicPr preferRelativeResize="0"/>
          <p:nvPr/>
        </p:nvPicPr>
        <p:blipFill rotWithShape="1">
          <a:blip r:embed="rId3">
            <a:alphaModFix/>
          </a:blip>
          <a:srcRect t="3964" b="3844"/>
          <a:stretch/>
        </p:blipFill>
        <p:spPr>
          <a:xfrm>
            <a:off x="0" y="419100"/>
            <a:ext cx="9143975" cy="47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d34a775a5b_0_87"/>
          <p:cNvSpPr txBox="1"/>
          <p:nvPr/>
        </p:nvSpPr>
        <p:spPr>
          <a:xfrm>
            <a:off x="112307" y="72091"/>
            <a:ext cx="1365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s-CO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IFD / CMF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4" name="Google Shape;234;g2d34a775a5b_0_87"/>
          <p:cNvSpPr txBox="1"/>
          <p:nvPr/>
        </p:nvSpPr>
        <p:spPr>
          <a:xfrm>
            <a:off x="1627125" y="42144"/>
            <a:ext cx="603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GRUPO REGIONAL DE INFRAESTRUCTURA SOSTENIBLE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g2d34a775a5b_0_87"/>
          <p:cNvCxnSpPr/>
          <p:nvPr/>
        </p:nvCxnSpPr>
        <p:spPr>
          <a:xfrm>
            <a:off x="1609344" y="35069"/>
            <a:ext cx="0" cy="323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6" name="Google Shape;236;g2d34a775a5b_0_87"/>
          <p:cNvSpPr txBox="1"/>
          <p:nvPr/>
        </p:nvSpPr>
        <p:spPr>
          <a:xfrm>
            <a:off x="934200" y="2254689"/>
            <a:ext cx="72756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O" sz="35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Iniciativas de Conocimiento</a:t>
            </a:r>
            <a:endParaRPr sz="3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d34a775a5b_0_101"/>
          <p:cNvSpPr txBox="1"/>
          <p:nvPr/>
        </p:nvSpPr>
        <p:spPr>
          <a:xfrm>
            <a:off x="5112450" y="29391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d34a775a5b_0_101"/>
          <p:cNvSpPr txBox="1"/>
          <p:nvPr/>
        </p:nvSpPr>
        <p:spPr>
          <a:xfrm>
            <a:off x="3933113" y="24159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d34a775a5b_0_101"/>
          <p:cNvSpPr txBox="1"/>
          <p:nvPr/>
        </p:nvSpPr>
        <p:spPr>
          <a:xfrm>
            <a:off x="5651513" y="1998300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d34a775a5b_0_101"/>
          <p:cNvSpPr txBox="1"/>
          <p:nvPr/>
        </p:nvSpPr>
        <p:spPr>
          <a:xfrm>
            <a:off x="5155219" y="1357106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2d34a775a5b_0_101"/>
          <p:cNvSpPr txBox="1"/>
          <p:nvPr/>
        </p:nvSpPr>
        <p:spPr>
          <a:xfrm>
            <a:off x="4131113" y="1531491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d34a775a5b_0_101"/>
          <p:cNvSpPr txBox="1"/>
          <p:nvPr/>
        </p:nvSpPr>
        <p:spPr>
          <a:xfrm>
            <a:off x="4638881" y="1285594"/>
            <a:ext cx="360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g2d34a775a5b_0_101"/>
          <p:cNvPicPr preferRelativeResize="0"/>
          <p:nvPr/>
        </p:nvPicPr>
        <p:blipFill rotWithShape="1">
          <a:blip r:embed="rId3">
            <a:alphaModFix/>
          </a:blip>
          <a:srcRect t="3964" b="3844"/>
          <a:stretch/>
        </p:blipFill>
        <p:spPr>
          <a:xfrm>
            <a:off x="0" y="419100"/>
            <a:ext cx="9143975" cy="47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d34a775a5b_0_101"/>
          <p:cNvSpPr txBox="1"/>
          <p:nvPr/>
        </p:nvSpPr>
        <p:spPr>
          <a:xfrm>
            <a:off x="112307" y="72091"/>
            <a:ext cx="1365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s-CO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IFD / CMF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9" name="Google Shape;249;g2d34a775a5b_0_101"/>
          <p:cNvSpPr txBox="1"/>
          <p:nvPr/>
        </p:nvSpPr>
        <p:spPr>
          <a:xfrm>
            <a:off x="1627125" y="42144"/>
            <a:ext cx="603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GRUPO REGIONAL DE INFRAESTRUCTURA SOSTENIBLE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g2d34a775a5b_0_101"/>
          <p:cNvCxnSpPr/>
          <p:nvPr/>
        </p:nvCxnSpPr>
        <p:spPr>
          <a:xfrm>
            <a:off x="1609344" y="35069"/>
            <a:ext cx="0" cy="323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1" name="Google Shape;251;g2d34a775a5b_0_101"/>
          <p:cNvSpPr/>
          <p:nvPr/>
        </p:nvSpPr>
        <p:spPr>
          <a:xfrm>
            <a:off x="794958" y="2618089"/>
            <a:ext cx="1521900" cy="5208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s-CO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MARCHA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d34a775a5b_0_101"/>
          <p:cNvSpPr txBox="1"/>
          <p:nvPr/>
        </p:nvSpPr>
        <p:spPr>
          <a:xfrm>
            <a:off x="2437348" y="2629202"/>
            <a:ext cx="5313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Estudio del </a:t>
            </a:r>
            <a:r>
              <a:rPr lang="es-CO" sz="1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Rol de la Banca Pública en financiamiento de infraestructura</a:t>
            </a:r>
            <a:r>
              <a:rPr lang="es-CO"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d34a775a5b_0_101"/>
          <p:cNvSpPr/>
          <p:nvPr/>
        </p:nvSpPr>
        <p:spPr>
          <a:xfrm>
            <a:off x="798279" y="3470451"/>
            <a:ext cx="1521900" cy="5208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s-CO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AGENDA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d34a775a5b_0_101"/>
          <p:cNvSpPr/>
          <p:nvPr/>
        </p:nvSpPr>
        <p:spPr>
          <a:xfrm>
            <a:off x="798279" y="1801867"/>
            <a:ext cx="1521900" cy="5208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s-CO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RECIENTES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d34a775a5b_0_101"/>
          <p:cNvSpPr txBox="1"/>
          <p:nvPr/>
        </p:nvSpPr>
        <p:spPr>
          <a:xfrm>
            <a:off x="2437348" y="1835146"/>
            <a:ext cx="5313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Estrategias para la </a:t>
            </a:r>
            <a:r>
              <a:rPr lang="es-CO"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s-CO" sz="1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itigación de Riesgos en Infraestructura a nivel Subnacional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d34a775a5b_0_101"/>
          <p:cNvSpPr txBox="1"/>
          <p:nvPr/>
        </p:nvSpPr>
        <p:spPr>
          <a:xfrm>
            <a:off x="2437348" y="3486862"/>
            <a:ext cx="5313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CO" sz="1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Rol de la Banca </a:t>
            </a:r>
            <a:r>
              <a:rPr lang="es-CO" b="1">
                <a:solidFill>
                  <a:srgbClr val="595959"/>
                </a:solidFill>
              </a:rPr>
              <a:t>Pública</a:t>
            </a:r>
            <a:r>
              <a:rPr lang="es-CO" sz="1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 el </a:t>
            </a:r>
            <a:r>
              <a:rPr lang="es-CO" sz="1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desarrollo de proyectos de Hidrogeno Verde.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d34a775a5b_0_30"/>
          <p:cNvSpPr txBox="1"/>
          <p:nvPr/>
        </p:nvSpPr>
        <p:spPr>
          <a:xfrm>
            <a:off x="5112450" y="29391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d34a775a5b_0_30"/>
          <p:cNvSpPr txBox="1"/>
          <p:nvPr/>
        </p:nvSpPr>
        <p:spPr>
          <a:xfrm>
            <a:off x="3933113" y="24159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d34a775a5b_0_30"/>
          <p:cNvSpPr txBox="1"/>
          <p:nvPr/>
        </p:nvSpPr>
        <p:spPr>
          <a:xfrm>
            <a:off x="5651513" y="1998300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2d34a775a5b_0_30"/>
          <p:cNvSpPr txBox="1"/>
          <p:nvPr/>
        </p:nvSpPr>
        <p:spPr>
          <a:xfrm>
            <a:off x="5155219" y="1357106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2d34a775a5b_0_30"/>
          <p:cNvSpPr txBox="1"/>
          <p:nvPr/>
        </p:nvSpPr>
        <p:spPr>
          <a:xfrm>
            <a:off x="4131113" y="1531491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2d34a775a5b_0_30"/>
          <p:cNvSpPr txBox="1"/>
          <p:nvPr/>
        </p:nvSpPr>
        <p:spPr>
          <a:xfrm>
            <a:off x="4638881" y="1285594"/>
            <a:ext cx="360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g2d34a775a5b_0_30"/>
          <p:cNvPicPr preferRelativeResize="0"/>
          <p:nvPr/>
        </p:nvPicPr>
        <p:blipFill rotWithShape="1">
          <a:blip r:embed="rId3">
            <a:alphaModFix/>
          </a:blip>
          <a:srcRect t="3964" b="3844"/>
          <a:stretch/>
        </p:blipFill>
        <p:spPr>
          <a:xfrm>
            <a:off x="0" y="419100"/>
            <a:ext cx="9143975" cy="47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2d34a775a5b_0_30"/>
          <p:cNvSpPr txBox="1"/>
          <p:nvPr/>
        </p:nvSpPr>
        <p:spPr>
          <a:xfrm>
            <a:off x="112307" y="72091"/>
            <a:ext cx="1365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s-CO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IFD / CMF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9" name="Google Shape;269;g2d34a775a5b_0_30"/>
          <p:cNvSpPr txBox="1"/>
          <p:nvPr/>
        </p:nvSpPr>
        <p:spPr>
          <a:xfrm>
            <a:off x="1627125" y="42144"/>
            <a:ext cx="603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GRUPO REGIONAL DE INFRAESTRUCTURA SOSTENIBLE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" name="Google Shape;270;g2d34a775a5b_0_30"/>
          <p:cNvCxnSpPr/>
          <p:nvPr/>
        </p:nvCxnSpPr>
        <p:spPr>
          <a:xfrm>
            <a:off x="1609344" y="35069"/>
            <a:ext cx="0" cy="323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1" name="Google Shape;271;g2d34a775a5b_0_30"/>
          <p:cNvSpPr txBox="1"/>
          <p:nvPr/>
        </p:nvSpPr>
        <p:spPr>
          <a:xfrm>
            <a:off x="2342790" y="2294771"/>
            <a:ext cx="445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O" sz="3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Próximos Pasos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d34a775a5b_0_202"/>
          <p:cNvSpPr txBox="1"/>
          <p:nvPr/>
        </p:nvSpPr>
        <p:spPr>
          <a:xfrm>
            <a:off x="5112450" y="29391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2d34a775a5b_0_202"/>
          <p:cNvSpPr txBox="1"/>
          <p:nvPr/>
        </p:nvSpPr>
        <p:spPr>
          <a:xfrm>
            <a:off x="3933113" y="24159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2d34a775a5b_0_202"/>
          <p:cNvSpPr txBox="1"/>
          <p:nvPr/>
        </p:nvSpPr>
        <p:spPr>
          <a:xfrm>
            <a:off x="5651513" y="1998300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d34a775a5b_0_202"/>
          <p:cNvSpPr txBox="1"/>
          <p:nvPr/>
        </p:nvSpPr>
        <p:spPr>
          <a:xfrm>
            <a:off x="5155219" y="1357106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2d34a775a5b_0_202"/>
          <p:cNvSpPr txBox="1"/>
          <p:nvPr/>
        </p:nvSpPr>
        <p:spPr>
          <a:xfrm>
            <a:off x="4131113" y="1531491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2d34a775a5b_0_202"/>
          <p:cNvSpPr txBox="1"/>
          <p:nvPr/>
        </p:nvSpPr>
        <p:spPr>
          <a:xfrm>
            <a:off x="4638881" y="1285594"/>
            <a:ext cx="360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g2d34a775a5b_0_202"/>
          <p:cNvPicPr preferRelativeResize="0"/>
          <p:nvPr/>
        </p:nvPicPr>
        <p:blipFill rotWithShape="1">
          <a:blip r:embed="rId3">
            <a:alphaModFix/>
          </a:blip>
          <a:srcRect t="3964" b="3844"/>
          <a:stretch/>
        </p:blipFill>
        <p:spPr>
          <a:xfrm>
            <a:off x="0" y="419100"/>
            <a:ext cx="9143975" cy="47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2d34a775a5b_0_202"/>
          <p:cNvSpPr txBox="1"/>
          <p:nvPr/>
        </p:nvSpPr>
        <p:spPr>
          <a:xfrm>
            <a:off x="112307" y="72091"/>
            <a:ext cx="1365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s-CO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IFD / CMF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4" name="Google Shape;284;g2d34a775a5b_0_202"/>
          <p:cNvSpPr txBox="1"/>
          <p:nvPr/>
        </p:nvSpPr>
        <p:spPr>
          <a:xfrm>
            <a:off x="1627125" y="42144"/>
            <a:ext cx="603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GRUPO REGIONAL DE INFRAESTRUCTURA SOSTENIBLE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g2d34a775a5b_0_202"/>
          <p:cNvCxnSpPr/>
          <p:nvPr/>
        </p:nvCxnSpPr>
        <p:spPr>
          <a:xfrm>
            <a:off x="1609344" y="35069"/>
            <a:ext cx="0" cy="323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6" name="Google Shape;286;g2d34a775a5b_0_202"/>
          <p:cNvSpPr/>
          <p:nvPr/>
        </p:nvSpPr>
        <p:spPr>
          <a:xfrm rot="5400000">
            <a:off x="4662537" y="805975"/>
            <a:ext cx="413100" cy="6539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89410"/>
            </a:schemeClr>
          </a:solidFill>
          <a:ln w="25400" cap="flat" cmpd="sng">
            <a:solidFill>
              <a:srgbClr val="0C4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d34a775a5b_0_202"/>
          <p:cNvSpPr/>
          <p:nvPr/>
        </p:nvSpPr>
        <p:spPr>
          <a:xfrm rot="5400000">
            <a:off x="1059255" y="3964526"/>
            <a:ext cx="635400" cy="444900"/>
          </a:xfrm>
          <a:prstGeom prst="chevron">
            <a:avLst>
              <a:gd name="adj" fmla="val 50000"/>
            </a:avLst>
          </a:prstGeom>
          <a:solidFill>
            <a:srgbClr val="1F3864"/>
          </a:solidFill>
          <a:ln w="25400" cap="flat" cmpd="sng">
            <a:solidFill>
              <a:srgbClr val="4372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2d34a775a5b_0_202"/>
          <p:cNvSpPr txBox="1"/>
          <p:nvPr/>
        </p:nvSpPr>
        <p:spPr>
          <a:xfrm>
            <a:off x="1154638" y="4091658"/>
            <a:ext cx="444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" tIns="9525" rIns="9525" bIns="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d34a775a5b_0_202"/>
          <p:cNvSpPr/>
          <p:nvPr/>
        </p:nvSpPr>
        <p:spPr>
          <a:xfrm rot="5400000">
            <a:off x="4634786" y="140577"/>
            <a:ext cx="468600" cy="65397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DAEEF3">
              <a:alpha val="89410"/>
            </a:srgbClr>
          </a:solidFill>
          <a:ln w="25400" cap="flat" cmpd="sng">
            <a:solidFill>
              <a:srgbClr val="0C4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2d34a775a5b_0_202"/>
          <p:cNvSpPr/>
          <p:nvPr/>
        </p:nvSpPr>
        <p:spPr>
          <a:xfrm rot="5400000">
            <a:off x="1033755" y="3303521"/>
            <a:ext cx="686400" cy="444900"/>
          </a:xfrm>
          <a:prstGeom prst="chevron">
            <a:avLst>
              <a:gd name="adj" fmla="val 50000"/>
            </a:avLst>
          </a:prstGeom>
          <a:solidFill>
            <a:srgbClr val="1F3864"/>
          </a:solidFill>
          <a:ln w="25400" cap="flat" cmpd="sng">
            <a:solidFill>
              <a:srgbClr val="4372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2d34a775a5b_0_202"/>
          <p:cNvSpPr txBox="1"/>
          <p:nvPr/>
        </p:nvSpPr>
        <p:spPr>
          <a:xfrm>
            <a:off x="1154638" y="3405154"/>
            <a:ext cx="444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" tIns="9525" rIns="9525" bIns="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2d34a775a5b_0_202"/>
          <p:cNvSpPr/>
          <p:nvPr/>
        </p:nvSpPr>
        <p:spPr>
          <a:xfrm rot="5400000">
            <a:off x="4662537" y="-433812"/>
            <a:ext cx="413100" cy="6539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89410"/>
            </a:schemeClr>
          </a:solidFill>
          <a:ln w="25400" cap="flat" cmpd="sng">
            <a:solidFill>
              <a:srgbClr val="0C4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2d34a775a5b_0_202"/>
          <p:cNvSpPr/>
          <p:nvPr/>
        </p:nvSpPr>
        <p:spPr>
          <a:xfrm rot="5400000">
            <a:off x="1059255" y="2733183"/>
            <a:ext cx="635400" cy="444900"/>
          </a:xfrm>
          <a:prstGeom prst="chevron">
            <a:avLst>
              <a:gd name="adj" fmla="val 50000"/>
            </a:avLst>
          </a:prstGeom>
          <a:solidFill>
            <a:srgbClr val="1F3864"/>
          </a:solidFill>
          <a:ln w="25400" cap="flat" cmpd="sng">
            <a:solidFill>
              <a:srgbClr val="C9C9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2d34a775a5b_0_202"/>
          <p:cNvSpPr txBox="1"/>
          <p:nvPr/>
        </p:nvSpPr>
        <p:spPr>
          <a:xfrm>
            <a:off x="1154638" y="2860316"/>
            <a:ext cx="444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" tIns="9525" rIns="9525" bIns="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2d34a775a5b_0_202"/>
          <p:cNvSpPr/>
          <p:nvPr/>
        </p:nvSpPr>
        <p:spPr>
          <a:xfrm rot="5400000">
            <a:off x="4662537" y="-970204"/>
            <a:ext cx="413100" cy="6539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89410"/>
            </a:schemeClr>
          </a:solidFill>
          <a:ln w="25400" cap="flat" cmpd="sng">
            <a:solidFill>
              <a:srgbClr val="0C4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2d34a775a5b_0_202"/>
          <p:cNvSpPr/>
          <p:nvPr/>
        </p:nvSpPr>
        <p:spPr>
          <a:xfrm rot="5400000">
            <a:off x="1059255" y="2188346"/>
            <a:ext cx="635400" cy="444900"/>
          </a:xfrm>
          <a:prstGeom prst="chevron">
            <a:avLst>
              <a:gd name="adj" fmla="val 50000"/>
            </a:avLst>
          </a:prstGeom>
          <a:solidFill>
            <a:srgbClr val="1F3864"/>
          </a:solidFill>
          <a:ln w="25400" cap="flat" cmpd="sng">
            <a:solidFill>
              <a:srgbClr val="C9C9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2d34a775a5b_0_202"/>
          <p:cNvSpPr txBox="1"/>
          <p:nvPr/>
        </p:nvSpPr>
        <p:spPr>
          <a:xfrm>
            <a:off x="1154638" y="2315478"/>
            <a:ext cx="444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" tIns="9525" rIns="9525" bIns="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2d34a775a5b_0_202"/>
          <p:cNvSpPr/>
          <p:nvPr/>
        </p:nvSpPr>
        <p:spPr>
          <a:xfrm rot="5400000">
            <a:off x="4662387" y="-1500546"/>
            <a:ext cx="413400" cy="6539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89410"/>
            </a:schemeClr>
          </a:solidFill>
          <a:ln w="25400" cap="flat" cmpd="sng">
            <a:solidFill>
              <a:srgbClr val="0C4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2d34a775a5b_0_202"/>
          <p:cNvSpPr/>
          <p:nvPr/>
        </p:nvSpPr>
        <p:spPr>
          <a:xfrm rot="5400000">
            <a:off x="1059254" y="1643507"/>
            <a:ext cx="635400" cy="444900"/>
          </a:xfrm>
          <a:prstGeom prst="chevron">
            <a:avLst>
              <a:gd name="adj" fmla="val 50000"/>
            </a:avLst>
          </a:prstGeom>
          <a:solidFill>
            <a:srgbClr val="1F3864"/>
          </a:solidFill>
          <a:ln w="25400" cap="flat" cmpd="sng">
            <a:solidFill>
              <a:srgbClr val="C9C9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2d34a775a5b_0_202"/>
          <p:cNvSpPr txBox="1"/>
          <p:nvPr/>
        </p:nvSpPr>
        <p:spPr>
          <a:xfrm>
            <a:off x="1154638" y="1770640"/>
            <a:ext cx="444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" tIns="9525" rIns="9525" bIns="95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2d34a775a5b_0_202"/>
          <p:cNvSpPr txBox="1"/>
          <p:nvPr/>
        </p:nvSpPr>
        <p:spPr>
          <a:xfrm>
            <a:off x="1599405" y="1582775"/>
            <a:ext cx="65193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9525" rIns="9525" bIns="9525" anchor="ctr" anchorCtr="0">
            <a:no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Octubre 2024</a:t>
            </a:r>
            <a:r>
              <a:rPr lang="es-CO" sz="1500" b="0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: Reunión Taskforce H2V</a:t>
            </a:r>
            <a:endParaRPr sz="1500" b="0" i="0" u="none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2d34a775a5b_0_202"/>
          <p:cNvSpPr txBox="1"/>
          <p:nvPr/>
        </p:nvSpPr>
        <p:spPr>
          <a:xfrm>
            <a:off x="1608804" y="2116419"/>
            <a:ext cx="65193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9525" rIns="9525" bIns="9525" anchor="ctr" anchorCtr="0">
            <a:no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Enero 2025: </a:t>
            </a:r>
            <a:r>
              <a:rPr lang="es-CO" sz="1500" b="0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Plan de Capacitación – Periodo de convocatoria e inscripción</a:t>
            </a:r>
            <a:endParaRPr/>
          </a:p>
        </p:txBody>
      </p:sp>
      <p:sp>
        <p:nvSpPr>
          <p:cNvPr id="303" name="Google Shape;303;g2d34a775a5b_0_202"/>
          <p:cNvSpPr txBox="1"/>
          <p:nvPr/>
        </p:nvSpPr>
        <p:spPr>
          <a:xfrm>
            <a:off x="1599404" y="2649648"/>
            <a:ext cx="65193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9525" rIns="9525" bIns="9525" anchor="ctr" anchorCtr="0">
            <a:no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Febrero 2025</a:t>
            </a:r>
            <a:r>
              <a:rPr lang="es-CO" sz="1500" b="0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: Finance in Common Summit (FICS) 2025 – Cape Town, South Africa</a:t>
            </a:r>
            <a:endParaRPr/>
          </a:p>
        </p:txBody>
      </p:sp>
      <p:sp>
        <p:nvSpPr>
          <p:cNvPr id="304" name="Google Shape;304;g2d34a775a5b_0_202"/>
          <p:cNvSpPr txBox="1"/>
          <p:nvPr/>
        </p:nvSpPr>
        <p:spPr>
          <a:xfrm>
            <a:off x="1599463" y="3232916"/>
            <a:ext cx="65193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9525" rIns="9525" bIns="9525" anchor="ctr" anchorCtr="0">
            <a:noAutofit/>
          </a:bodyPr>
          <a:lstStyle/>
          <a:p>
            <a:pPr marL="0" marR="0" lvl="1" indent="3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Abril 2025 : Reunión Anual Grupo Regional Infraestructura Sostenible </a:t>
            </a:r>
            <a:r>
              <a:rPr lang="es-CO" sz="1500" b="0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– reunión presencial durante el PPP Americas 2025 que se llevara a cabo en Lima, Perú</a:t>
            </a:r>
            <a:r>
              <a:rPr lang="es-CO" sz="15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. 	</a:t>
            </a:r>
            <a:endParaRPr sz="1500" b="0" i="0" u="none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2d34a775a5b_0_202"/>
          <p:cNvSpPr txBox="1"/>
          <p:nvPr/>
        </p:nvSpPr>
        <p:spPr>
          <a:xfrm>
            <a:off x="1599311" y="3889436"/>
            <a:ext cx="65193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9525" rIns="9525" bIns="9525" anchor="ctr" anchorCtr="0">
            <a:no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May 2025 : </a:t>
            </a:r>
            <a:r>
              <a:rPr lang="es-CO" sz="1500" b="0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Reunión Anual ALIDE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"/>
          <p:cNvSpPr txBox="1"/>
          <p:nvPr/>
        </p:nvSpPr>
        <p:spPr>
          <a:xfrm>
            <a:off x="1627125" y="42144"/>
            <a:ext cx="60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WEBSITE DEL GRUPO REGIONAL DE INFRAESTRUCTURA SOSTENIBLE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4"/>
          <p:cNvSpPr txBox="1"/>
          <p:nvPr/>
        </p:nvSpPr>
        <p:spPr>
          <a:xfrm>
            <a:off x="112307" y="72091"/>
            <a:ext cx="13653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s-CO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IFD / CMF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12" name="Google Shape;312;p14"/>
          <p:cNvCxnSpPr/>
          <p:nvPr/>
        </p:nvCxnSpPr>
        <p:spPr>
          <a:xfrm>
            <a:off x="1609344" y="35069"/>
            <a:ext cx="0" cy="32316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3" name="Google Shape;313;p14"/>
          <p:cNvSpPr txBox="1"/>
          <p:nvPr/>
        </p:nvSpPr>
        <p:spPr>
          <a:xfrm>
            <a:off x="2580968" y="1751371"/>
            <a:ext cx="29828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de la web nueva con el rebranding </a:t>
            </a:r>
            <a:endParaRPr/>
          </a:p>
        </p:txBody>
      </p:sp>
      <p:pic>
        <p:nvPicPr>
          <p:cNvPr id="314" name="Google Shape;31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0656"/>
            <a:ext cx="9143996" cy="4752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"/>
          <p:cNvSpPr txBox="1"/>
          <p:nvPr/>
        </p:nvSpPr>
        <p:spPr>
          <a:xfrm>
            <a:off x="1627125" y="42144"/>
            <a:ext cx="60392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CONTACTO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 txBox="1"/>
          <p:nvPr/>
        </p:nvSpPr>
        <p:spPr>
          <a:xfrm>
            <a:off x="112307" y="72091"/>
            <a:ext cx="13653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s-CO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IFD / CMF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21" name="Google Shape;321;p15"/>
          <p:cNvCxnSpPr/>
          <p:nvPr/>
        </p:nvCxnSpPr>
        <p:spPr>
          <a:xfrm>
            <a:off x="1609344" y="35069"/>
            <a:ext cx="0" cy="32316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2" name="Google Shape;322;p15" descr="A logo with a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8113"/>
          <a:stretch/>
        </p:blipFill>
        <p:spPr>
          <a:xfrm>
            <a:off x="0" y="418250"/>
            <a:ext cx="9143996" cy="472524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5"/>
          <p:cNvSpPr txBox="1"/>
          <p:nvPr/>
        </p:nvSpPr>
        <p:spPr>
          <a:xfrm>
            <a:off x="648612" y="3257793"/>
            <a:ext cx="4995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b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1300" b="0" i="0" u="none" strike="noStrike" cap="none">
                <a:solidFill>
                  <a:srgbClr val="004E72"/>
                </a:solidFill>
                <a:latin typeface="Arial"/>
                <a:ea typeface="Arial"/>
                <a:cs typeface="Arial"/>
                <a:sym typeface="Arial"/>
              </a:rPr>
              <a:t>Coordinadores BID: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Juan Martínez Alvarez, </a:t>
            </a:r>
            <a:r>
              <a:rPr lang="es-CO" sz="1300" b="0" i="0" u="sng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jmar@iadb.org</a:t>
            </a:r>
            <a:endParaRPr sz="1300" b="0" i="0" u="sng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3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Jesus Gutierrez, </a:t>
            </a:r>
            <a:r>
              <a:rPr lang="es-CO" sz="1300" u="sng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jgutierrez.ext@alide.org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627125" y="42144"/>
            <a:ext cx="60392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GRUPO REGIONAL DE INFRAESTRUCTURA SOSTENIBLE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12307" y="72091"/>
            <a:ext cx="13653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s-CO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IFD / CMF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99" name="Google Shape;99;p2"/>
          <p:cNvCxnSpPr/>
          <p:nvPr/>
        </p:nvCxnSpPr>
        <p:spPr>
          <a:xfrm>
            <a:off x="1609344" y="35069"/>
            <a:ext cx="0" cy="32316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t="3964" b="3844"/>
          <a:stretch/>
        </p:blipFill>
        <p:spPr>
          <a:xfrm>
            <a:off x="13" y="401925"/>
            <a:ext cx="9143975" cy="47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2031055" y="1368548"/>
            <a:ext cx="4732500" cy="30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48DC8"/>
              </a:buClr>
              <a:buSzPts val="2000"/>
              <a:buFont typeface="Calibri"/>
              <a:buAutoNum type="arabicPeriod"/>
            </a:pPr>
            <a:r>
              <a:rPr lang="es-CO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Áreas Estratégicas de Trabajo</a:t>
            </a:r>
            <a:endParaRPr/>
          </a:p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rgbClr val="148DC8"/>
              </a:buClr>
              <a:buSzPts val="2000"/>
              <a:buFont typeface="Calibri"/>
              <a:buNone/>
            </a:pPr>
            <a:endParaRPr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48DC8"/>
              </a:buClr>
              <a:buSzPts val="2000"/>
              <a:buFont typeface="Calibri"/>
              <a:buAutoNum type="arabicPeriod"/>
            </a:pPr>
            <a:r>
              <a:rPr lang="es-CO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Asesoría Técnica  </a:t>
            </a:r>
            <a:endParaRPr/>
          </a:p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rgbClr val="148DC8"/>
              </a:buClr>
              <a:buSzPts val="2000"/>
              <a:buFont typeface="Calibri"/>
              <a:buNone/>
            </a:pPr>
            <a:endParaRPr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48DC8"/>
              </a:buClr>
              <a:buSzPts val="2000"/>
              <a:buFont typeface="Calibri"/>
              <a:buAutoNum type="arabicPeriod"/>
            </a:pPr>
            <a:r>
              <a:rPr lang="es-CO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Plan de Capacitación </a:t>
            </a:r>
            <a:endParaRPr/>
          </a:p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rgbClr val="148DC8"/>
              </a:buClr>
              <a:buSzPts val="2000"/>
              <a:buFont typeface="Calibri"/>
              <a:buNone/>
            </a:pPr>
            <a:endParaRPr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48DC8"/>
              </a:buClr>
              <a:buSzPts val="2000"/>
              <a:buFont typeface="Calibri"/>
              <a:buAutoNum type="arabicPeriod"/>
            </a:pPr>
            <a:r>
              <a:rPr lang="es-CO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Iniciativas de Conocimiento</a:t>
            </a:r>
            <a:endParaRPr/>
          </a:p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rgbClr val="148DC8"/>
              </a:buClr>
              <a:buSzPts val="2000"/>
              <a:buFont typeface="Calibri"/>
              <a:buNone/>
            </a:pPr>
            <a:endParaRPr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148DC8"/>
              </a:buClr>
              <a:buSzPts val="2000"/>
              <a:buFont typeface="Calibri"/>
              <a:buAutoNum type="arabicPeriod"/>
            </a:pPr>
            <a:r>
              <a:rPr lang="es-CO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Próximos pasos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031055" y="1356186"/>
            <a:ext cx="603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rgbClr val="148DC8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34a755b94_0_1"/>
          <p:cNvSpPr txBox="1"/>
          <p:nvPr/>
        </p:nvSpPr>
        <p:spPr>
          <a:xfrm>
            <a:off x="5112450" y="29391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2d34a755b94_0_1"/>
          <p:cNvSpPr txBox="1"/>
          <p:nvPr/>
        </p:nvSpPr>
        <p:spPr>
          <a:xfrm>
            <a:off x="3933113" y="24159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d34a755b94_0_1"/>
          <p:cNvSpPr txBox="1"/>
          <p:nvPr/>
        </p:nvSpPr>
        <p:spPr>
          <a:xfrm>
            <a:off x="5651513" y="1998300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d34a755b94_0_1"/>
          <p:cNvSpPr txBox="1"/>
          <p:nvPr/>
        </p:nvSpPr>
        <p:spPr>
          <a:xfrm>
            <a:off x="5155219" y="1357106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d34a755b94_0_1"/>
          <p:cNvSpPr txBox="1"/>
          <p:nvPr/>
        </p:nvSpPr>
        <p:spPr>
          <a:xfrm>
            <a:off x="4131113" y="1531491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d34a755b94_0_1"/>
          <p:cNvSpPr txBox="1"/>
          <p:nvPr/>
        </p:nvSpPr>
        <p:spPr>
          <a:xfrm>
            <a:off x="4638881" y="1285594"/>
            <a:ext cx="360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2d34a755b94_0_1"/>
          <p:cNvPicPr preferRelativeResize="0"/>
          <p:nvPr/>
        </p:nvPicPr>
        <p:blipFill rotWithShape="1">
          <a:blip r:embed="rId3">
            <a:alphaModFix/>
          </a:blip>
          <a:srcRect t="3964" b="3844"/>
          <a:stretch/>
        </p:blipFill>
        <p:spPr>
          <a:xfrm>
            <a:off x="0" y="419100"/>
            <a:ext cx="9143975" cy="47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d34a755b94_0_1"/>
          <p:cNvSpPr txBox="1"/>
          <p:nvPr/>
        </p:nvSpPr>
        <p:spPr>
          <a:xfrm>
            <a:off x="112307" y="72091"/>
            <a:ext cx="1365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s-CO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IFD / CMF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" name="Google Shape;115;g2d34a755b94_0_1"/>
          <p:cNvSpPr txBox="1"/>
          <p:nvPr/>
        </p:nvSpPr>
        <p:spPr>
          <a:xfrm>
            <a:off x="1627125" y="42144"/>
            <a:ext cx="603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GRUPO REGIONAL DE INFRAESTRUCTURA SOSTENIBLE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g2d34a755b94_0_1"/>
          <p:cNvCxnSpPr/>
          <p:nvPr/>
        </p:nvCxnSpPr>
        <p:spPr>
          <a:xfrm>
            <a:off x="1609344" y="35069"/>
            <a:ext cx="0" cy="323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g2d34a755b94_0_1"/>
          <p:cNvSpPr txBox="1"/>
          <p:nvPr/>
        </p:nvSpPr>
        <p:spPr>
          <a:xfrm>
            <a:off x="1477609" y="2294771"/>
            <a:ext cx="619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CO" sz="3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Áreas Estratégicas de Trabajo</a:t>
            </a:r>
            <a:endParaRPr sz="3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34a755b94_0_107"/>
          <p:cNvSpPr txBox="1"/>
          <p:nvPr/>
        </p:nvSpPr>
        <p:spPr>
          <a:xfrm>
            <a:off x="5112450" y="29391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d34a755b94_0_107"/>
          <p:cNvSpPr txBox="1"/>
          <p:nvPr/>
        </p:nvSpPr>
        <p:spPr>
          <a:xfrm>
            <a:off x="3933113" y="24159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d34a755b94_0_107"/>
          <p:cNvSpPr txBox="1"/>
          <p:nvPr/>
        </p:nvSpPr>
        <p:spPr>
          <a:xfrm>
            <a:off x="5651513" y="1998300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d34a755b94_0_107"/>
          <p:cNvSpPr txBox="1"/>
          <p:nvPr/>
        </p:nvSpPr>
        <p:spPr>
          <a:xfrm>
            <a:off x="5155219" y="1357106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d34a755b94_0_107"/>
          <p:cNvSpPr txBox="1"/>
          <p:nvPr/>
        </p:nvSpPr>
        <p:spPr>
          <a:xfrm>
            <a:off x="4131113" y="1531491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d34a755b94_0_107"/>
          <p:cNvSpPr txBox="1"/>
          <p:nvPr/>
        </p:nvSpPr>
        <p:spPr>
          <a:xfrm>
            <a:off x="4638881" y="1285594"/>
            <a:ext cx="360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g2d34a755b94_0_107"/>
          <p:cNvPicPr preferRelativeResize="0"/>
          <p:nvPr/>
        </p:nvPicPr>
        <p:blipFill rotWithShape="1">
          <a:blip r:embed="rId3">
            <a:alphaModFix/>
          </a:blip>
          <a:srcRect t="3964" b="3844"/>
          <a:stretch/>
        </p:blipFill>
        <p:spPr>
          <a:xfrm>
            <a:off x="0" y="419100"/>
            <a:ext cx="9143975" cy="47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d34a755b94_0_107"/>
          <p:cNvSpPr txBox="1"/>
          <p:nvPr/>
        </p:nvSpPr>
        <p:spPr>
          <a:xfrm>
            <a:off x="112307" y="72091"/>
            <a:ext cx="1365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s-CO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IFD / CMF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" name="Google Shape;130;g2d34a755b94_0_107"/>
          <p:cNvSpPr txBox="1"/>
          <p:nvPr/>
        </p:nvSpPr>
        <p:spPr>
          <a:xfrm>
            <a:off x="1627125" y="42144"/>
            <a:ext cx="603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GRUPO REGIONAL DE INFRAESTRUCTURA SOSTENIBLE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g2d34a755b94_0_107"/>
          <p:cNvCxnSpPr/>
          <p:nvPr/>
        </p:nvCxnSpPr>
        <p:spPr>
          <a:xfrm>
            <a:off x="1609344" y="35069"/>
            <a:ext cx="0" cy="323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g2d34a755b94_0_107"/>
          <p:cNvSpPr/>
          <p:nvPr/>
        </p:nvSpPr>
        <p:spPr>
          <a:xfrm>
            <a:off x="387088" y="1612096"/>
            <a:ext cx="2714100" cy="5190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CO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ASESORÍA TÉCNICA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d34a755b94_0_107"/>
          <p:cNvSpPr/>
          <p:nvPr/>
        </p:nvSpPr>
        <p:spPr>
          <a:xfrm>
            <a:off x="387086" y="2730369"/>
            <a:ext cx="2714100" cy="5190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s-CO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CAPACITACIÓN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d34a755b94_0_107"/>
          <p:cNvSpPr/>
          <p:nvPr/>
        </p:nvSpPr>
        <p:spPr>
          <a:xfrm>
            <a:off x="387086" y="3748979"/>
            <a:ext cx="2714100" cy="5190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CO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CONOCIMIENTO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2d34a755b94_0_107"/>
          <p:cNvSpPr txBox="1"/>
          <p:nvPr/>
        </p:nvSpPr>
        <p:spPr>
          <a:xfrm>
            <a:off x="3367916" y="1579284"/>
            <a:ext cx="5776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s-CO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Desarrollo de estrategias y productos financieros personalizados para Infraestructura Sostenible (a demanda).</a:t>
            </a:r>
            <a:endParaRPr/>
          </a:p>
        </p:txBody>
      </p:sp>
      <p:sp>
        <p:nvSpPr>
          <p:cNvPr id="136" name="Google Shape;136;g2d34a755b94_0_107"/>
          <p:cNvSpPr txBox="1"/>
          <p:nvPr/>
        </p:nvSpPr>
        <p:spPr>
          <a:xfrm>
            <a:off x="3367916" y="2697557"/>
            <a:ext cx="5693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s-CO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Cursos para la Certificación CP3P de APMG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s-CO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Cursos de Modelación </a:t>
            </a:r>
            <a:r>
              <a:rPr lang="es-CO" sz="1600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Project Finance (anualmente)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d34a755b94_0_107"/>
          <p:cNvSpPr txBox="1"/>
          <p:nvPr/>
        </p:nvSpPr>
        <p:spPr>
          <a:xfrm>
            <a:off x="3367916" y="3716167"/>
            <a:ext cx="5268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s-CO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Preparación de estudios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r>
              <a:rPr lang="es-CO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s-CO" sz="1600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ebinars </a:t>
            </a:r>
            <a:r>
              <a:rPr lang="es-CO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especializados (a demanda)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34a755b94_0_140"/>
          <p:cNvSpPr txBox="1"/>
          <p:nvPr/>
        </p:nvSpPr>
        <p:spPr>
          <a:xfrm>
            <a:off x="5112450" y="29391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d34a755b94_0_140"/>
          <p:cNvSpPr txBox="1"/>
          <p:nvPr/>
        </p:nvSpPr>
        <p:spPr>
          <a:xfrm>
            <a:off x="3933113" y="24159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d34a755b94_0_140"/>
          <p:cNvSpPr txBox="1"/>
          <p:nvPr/>
        </p:nvSpPr>
        <p:spPr>
          <a:xfrm>
            <a:off x="5651513" y="1998300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d34a755b94_0_140"/>
          <p:cNvSpPr txBox="1"/>
          <p:nvPr/>
        </p:nvSpPr>
        <p:spPr>
          <a:xfrm>
            <a:off x="5155219" y="1357106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d34a755b94_0_140"/>
          <p:cNvSpPr txBox="1"/>
          <p:nvPr/>
        </p:nvSpPr>
        <p:spPr>
          <a:xfrm>
            <a:off x="4131113" y="1531491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d34a755b94_0_140"/>
          <p:cNvSpPr txBox="1"/>
          <p:nvPr/>
        </p:nvSpPr>
        <p:spPr>
          <a:xfrm>
            <a:off x="4638881" y="1285594"/>
            <a:ext cx="360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2d34a755b94_0_140"/>
          <p:cNvPicPr preferRelativeResize="0"/>
          <p:nvPr/>
        </p:nvPicPr>
        <p:blipFill rotWithShape="1">
          <a:blip r:embed="rId3">
            <a:alphaModFix/>
          </a:blip>
          <a:srcRect t="3964" b="3844"/>
          <a:stretch/>
        </p:blipFill>
        <p:spPr>
          <a:xfrm>
            <a:off x="0" y="419100"/>
            <a:ext cx="9143975" cy="47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d34a755b94_0_140"/>
          <p:cNvSpPr txBox="1"/>
          <p:nvPr/>
        </p:nvSpPr>
        <p:spPr>
          <a:xfrm>
            <a:off x="112307" y="72091"/>
            <a:ext cx="1365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s-CO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IFD / CMF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0" name="Google Shape;150;g2d34a755b94_0_140"/>
          <p:cNvSpPr txBox="1"/>
          <p:nvPr/>
        </p:nvSpPr>
        <p:spPr>
          <a:xfrm>
            <a:off x="1627125" y="42144"/>
            <a:ext cx="603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GRUPO REGIONAL DE INFRAESTRUCTURA SOSTENIBLE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g2d34a755b94_0_140"/>
          <p:cNvCxnSpPr/>
          <p:nvPr/>
        </p:nvCxnSpPr>
        <p:spPr>
          <a:xfrm>
            <a:off x="1609344" y="35069"/>
            <a:ext cx="0" cy="323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" name="Google Shape;152;g2d34a755b94_0_140"/>
          <p:cNvSpPr txBox="1"/>
          <p:nvPr/>
        </p:nvSpPr>
        <p:spPr>
          <a:xfrm>
            <a:off x="2342790" y="2294771"/>
            <a:ext cx="445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O" sz="3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Asesoría Técnica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34a755b94_0_121"/>
          <p:cNvSpPr txBox="1"/>
          <p:nvPr/>
        </p:nvSpPr>
        <p:spPr>
          <a:xfrm>
            <a:off x="5112450" y="29391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d34a755b94_0_121"/>
          <p:cNvSpPr txBox="1"/>
          <p:nvPr/>
        </p:nvSpPr>
        <p:spPr>
          <a:xfrm>
            <a:off x="3933113" y="24159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d34a755b94_0_121"/>
          <p:cNvSpPr txBox="1"/>
          <p:nvPr/>
        </p:nvSpPr>
        <p:spPr>
          <a:xfrm>
            <a:off x="5651513" y="1998300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d34a755b94_0_121"/>
          <p:cNvSpPr txBox="1"/>
          <p:nvPr/>
        </p:nvSpPr>
        <p:spPr>
          <a:xfrm>
            <a:off x="5155219" y="1357106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d34a755b94_0_121"/>
          <p:cNvSpPr txBox="1"/>
          <p:nvPr/>
        </p:nvSpPr>
        <p:spPr>
          <a:xfrm>
            <a:off x="4131113" y="1531491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d34a755b94_0_121"/>
          <p:cNvSpPr txBox="1"/>
          <p:nvPr/>
        </p:nvSpPr>
        <p:spPr>
          <a:xfrm>
            <a:off x="4638881" y="1285594"/>
            <a:ext cx="360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d34a755b94_0_121"/>
          <p:cNvSpPr txBox="1"/>
          <p:nvPr/>
        </p:nvSpPr>
        <p:spPr>
          <a:xfrm>
            <a:off x="112307" y="72091"/>
            <a:ext cx="1365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s-CO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IFD / CMF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g2d34a755b94_0_121"/>
          <p:cNvSpPr txBox="1"/>
          <p:nvPr/>
        </p:nvSpPr>
        <p:spPr>
          <a:xfrm>
            <a:off x="1627125" y="42144"/>
            <a:ext cx="603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GRUPO REGIONAL DE INFRAESTRUCTURA SOSTENIBLE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g2d34a755b94_0_121"/>
          <p:cNvCxnSpPr/>
          <p:nvPr/>
        </p:nvCxnSpPr>
        <p:spPr>
          <a:xfrm>
            <a:off x="1609344" y="35069"/>
            <a:ext cx="0" cy="323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" name="Google Shape;166;g2d34a755b94_0_121"/>
          <p:cNvSpPr txBox="1"/>
          <p:nvPr/>
        </p:nvSpPr>
        <p:spPr>
          <a:xfrm>
            <a:off x="3745913" y="749687"/>
            <a:ext cx="5195700" cy="385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Ejemplos de Colaboración Actuales: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1" indent="-169862"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O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FDN (Fondo de Desarrollo Nacional - Colombia)</a:t>
            </a:r>
            <a:endParaRPr lang="es-CO" sz="1200" b="1" dirty="0">
              <a:solidFill>
                <a:schemeClr val="dk1"/>
              </a:solidFill>
            </a:endParaRPr>
          </a:p>
          <a:p>
            <a:pPr marL="573088" lvl="3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−"/>
            </a:pPr>
            <a:r>
              <a:rPr lang="es-CO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Apoyo al programa de apoyo a la transición energética.</a:t>
            </a:r>
            <a:endParaRPr sz="1200" dirty="0"/>
          </a:p>
          <a:p>
            <a:pPr marL="285750" marR="0" lvl="0" indent="-169862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O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Findeter (Financiera del Desarrollo - Colombia)</a:t>
            </a:r>
          </a:p>
          <a:p>
            <a:pPr marL="573088" lvl="3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−"/>
            </a:pPr>
            <a:r>
              <a:rPr lang="es-CO" sz="1200" dirty="0">
                <a:solidFill>
                  <a:schemeClr val="dk1"/>
                </a:solidFill>
              </a:rPr>
              <a:t>Preparación de Programa de Fortalecimiento del Financiamiento de la Inversión Pública Territorial.</a:t>
            </a:r>
            <a:endParaRPr sz="1200" dirty="0">
              <a:solidFill>
                <a:schemeClr val="dk1"/>
              </a:solidFill>
            </a:endParaRPr>
          </a:p>
          <a:p>
            <a:pPr marL="285750" marR="0" lvl="0" indent="-169862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O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Banobras (Banco Nacional de Obras y Servicios Públicos - México)</a:t>
            </a:r>
          </a:p>
          <a:p>
            <a:pPr marL="573088" lvl="3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−"/>
            </a:pPr>
            <a:r>
              <a:rPr lang="es-CO" sz="1200" dirty="0">
                <a:solidFill>
                  <a:schemeClr val="dk1"/>
                </a:solidFill>
              </a:rPr>
              <a:t>Preparación de Programa de Financiamiento de Inversión en Infraestructura Municipal.</a:t>
            </a:r>
            <a:endParaRPr sz="1200" dirty="0">
              <a:solidFill>
                <a:schemeClr val="dk1"/>
              </a:solidFill>
            </a:endParaRPr>
          </a:p>
          <a:p>
            <a:pPr marL="285750" marR="0" lvl="0" indent="-169862" algn="l" rtl="0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CO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Banco do Nordeste do Brasil</a:t>
            </a:r>
          </a:p>
          <a:p>
            <a:pPr marL="573088" lvl="3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−"/>
            </a:pPr>
            <a:r>
              <a:rPr lang="es-CO" sz="1200" dirty="0">
                <a:solidFill>
                  <a:schemeClr val="dk1"/>
                </a:solidFill>
              </a:rPr>
              <a:t>Desarrollo de Programa de Desarrollo Productivo de la Región Nordeste, con apoyo para la identificación y estructuración de proyectos de infraestructura y el desarrollo de la unidad estructuradora de proyectos permanente y especializada ("Fábrica de Proyectos").</a:t>
            </a:r>
          </a:p>
          <a:p>
            <a:pPr marL="573088" lvl="3" indent="-173038">
              <a:buClr>
                <a:schemeClr val="dk1"/>
              </a:buClr>
              <a:buSzPts val="1400"/>
              <a:buFont typeface="Arial" panose="020B0604020202020204" pitchFamily="34" charset="0"/>
              <a:buChar char="−"/>
            </a:pPr>
            <a:r>
              <a:rPr lang="es-ES" sz="1200" dirty="0">
                <a:solidFill>
                  <a:schemeClr val="dk1"/>
                </a:solidFill>
              </a:rPr>
              <a:t>Desarrollo del Programa de Integración de Energías Renovables del Nordeste de Brasil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67" name="Google Shape;167;g2d34a755b94_0_121"/>
          <p:cNvSpPr txBox="1"/>
          <p:nvPr/>
        </p:nvSpPr>
        <p:spPr>
          <a:xfrm>
            <a:off x="372163" y="1630988"/>
            <a:ext cx="30138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Áreas de Asesoría: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698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O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Apoyo en el desarrollo de líneas de crédito</a:t>
            </a:r>
            <a:endParaRPr dirty="0"/>
          </a:p>
          <a:p>
            <a:pPr marL="285750" marR="0" lvl="0" indent="-16986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O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Estructuración de Garantías</a:t>
            </a:r>
            <a:endParaRPr dirty="0"/>
          </a:p>
          <a:p>
            <a:pPr marL="285750" marR="0" lvl="0" indent="-16986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CO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Capacidades ESG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27BE45-0D01-5EBE-BD11-4F75157862E7}"/>
              </a:ext>
            </a:extLst>
          </p:cNvPr>
          <p:cNvCxnSpPr/>
          <p:nvPr/>
        </p:nvCxnSpPr>
        <p:spPr>
          <a:xfrm>
            <a:off x="3528000" y="792000"/>
            <a:ext cx="0" cy="377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d34a775a5b_0_1"/>
          <p:cNvSpPr txBox="1"/>
          <p:nvPr/>
        </p:nvSpPr>
        <p:spPr>
          <a:xfrm>
            <a:off x="5112450" y="29391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d34a775a5b_0_1"/>
          <p:cNvSpPr txBox="1"/>
          <p:nvPr/>
        </p:nvSpPr>
        <p:spPr>
          <a:xfrm>
            <a:off x="3933113" y="2415938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d34a775a5b_0_1"/>
          <p:cNvSpPr txBox="1"/>
          <p:nvPr/>
        </p:nvSpPr>
        <p:spPr>
          <a:xfrm>
            <a:off x="5651513" y="1998300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d34a775a5b_0_1"/>
          <p:cNvSpPr txBox="1"/>
          <p:nvPr/>
        </p:nvSpPr>
        <p:spPr>
          <a:xfrm>
            <a:off x="5155219" y="1357106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d34a775a5b_0_1"/>
          <p:cNvSpPr txBox="1"/>
          <p:nvPr/>
        </p:nvSpPr>
        <p:spPr>
          <a:xfrm>
            <a:off x="4131113" y="1531491"/>
            <a:ext cx="4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d34a775a5b_0_1"/>
          <p:cNvSpPr txBox="1"/>
          <p:nvPr/>
        </p:nvSpPr>
        <p:spPr>
          <a:xfrm>
            <a:off x="4638881" y="1285594"/>
            <a:ext cx="360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6%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g2d34a775a5b_0_1"/>
          <p:cNvPicPr preferRelativeResize="0"/>
          <p:nvPr/>
        </p:nvPicPr>
        <p:blipFill rotWithShape="1">
          <a:blip r:embed="rId3">
            <a:alphaModFix/>
          </a:blip>
          <a:srcRect t="3964" b="3844"/>
          <a:stretch/>
        </p:blipFill>
        <p:spPr>
          <a:xfrm>
            <a:off x="0" y="419100"/>
            <a:ext cx="9143975" cy="47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d34a775a5b_0_1"/>
          <p:cNvSpPr txBox="1"/>
          <p:nvPr/>
        </p:nvSpPr>
        <p:spPr>
          <a:xfrm>
            <a:off x="112307" y="72091"/>
            <a:ext cx="1365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s-CO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IFD / CMF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0" name="Google Shape;180;g2d34a775a5b_0_1"/>
          <p:cNvSpPr txBox="1"/>
          <p:nvPr/>
        </p:nvSpPr>
        <p:spPr>
          <a:xfrm>
            <a:off x="1627125" y="42144"/>
            <a:ext cx="603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GRUPO REGIONAL DE INFRAESTRUCTURA SOSTENIBLE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g2d34a775a5b_0_1"/>
          <p:cNvCxnSpPr/>
          <p:nvPr/>
        </p:nvCxnSpPr>
        <p:spPr>
          <a:xfrm>
            <a:off x="1609344" y="35069"/>
            <a:ext cx="0" cy="323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g2d34a775a5b_0_1"/>
          <p:cNvSpPr txBox="1"/>
          <p:nvPr/>
        </p:nvSpPr>
        <p:spPr>
          <a:xfrm>
            <a:off x="2342790" y="2294771"/>
            <a:ext cx="445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O" sz="3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Plan de Capacitación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/>
          <p:nvPr/>
        </p:nvSpPr>
        <p:spPr>
          <a:xfrm>
            <a:off x="731732" y="916130"/>
            <a:ext cx="2065837" cy="519113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s-CO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CERTIFICACION CP3P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755795" y="3006094"/>
            <a:ext cx="2065837" cy="520700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s-CO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 FINANCE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3159086" y="909768"/>
            <a:ext cx="5845611" cy="112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CO" sz="13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Vales (</a:t>
            </a:r>
            <a:r>
              <a:rPr lang="es-CO" sz="1300" b="1" dirty="0" err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vouchers</a:t>
            </a:r>
            <a:r>
              <a:rPr lang="es-CO" sz="13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s-CO" sz="1300" b="1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para Certificación CP3P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CO" sz="13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s-CO" sz="13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vale</a:t>
            </a:r>
            <a:r>
              <a:rPr lang="es-CO" sz="13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incluye inscripción y rendición del examen</a:t>
            </a:r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CO" sz="1300" b="1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 plazas </a:t>
            </a:r>
            <a:r>
              <a:rPr lang="es-CO" sz="13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por año para cada institución miembro del Grupo</a:t>
            </a:r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CO" sz="13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Beca BID equivalente a $</a:t>
            </a:r>
            <a:r>
              <a:rPr lang="es-CO" sz="13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s-CO" sz="13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00/persona.</a:t>
            </a:r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3159086" y="2979475"/>
            <a:ext cx="5522070" cy="167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300" b="1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Cursos anuales de modelación </a:t>
            </a:r>
            <a:r>
              <a:rPr lang="es-CO" sz="1300" b="1" i="1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Project Finance</a:t>
            </a:r>
            <a:endParaRPr dirty="0"/>
          </a:p>
          <a:p>
            <a:pPr marL="800100" marR="0" lvl="1" indent="-17145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✔"/>
            </a:pPr>
            <a:r>
              <a:rPr lang="es-CO" sz="1300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 2024 </a:t>
            </a:r>
            <a:r>
              <a:rPr lang="es-CO" sz="1300" i="1">
                <a:solidFill>
                  <a:srgbClr val="595959"/>
                </a:solidFill>
              </a:rPr>
              <a:t>52</a:t>
            </a:r>
            <a:r>
              <a:rPr lang="es-CO" sz="1300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de funcionarios públicos participaron del curso.</a:t>
            </a:r>
            <a:endParaRPr sz="1300" b="0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3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Curso para desarrollar modelos financieros para bancos públicos </a:t>
            </a:r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3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 curso incluye clases, materiales y un certificado</a:t>
            </a:r>
            <a:endParaRPr sz="13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300" b="1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 plazas </a:t>
            </a:r>
            <a:r>
              <a:rPr lang="es-CO" sz="13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por año para cada institución miembro del Grupo</a:t>
            </a:r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3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Beca BID equivalente a $3,000/persona.</a:t>
            </a:r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1627125" y="42144"/>
            <a:ext cx="60392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GRUPO REGIONAL DE INFRAESTRUCTURA SOSTENIBLE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112307" y="72091"/>
            <a:ext cx="13653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s-CO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IFD / CMF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93" name="Google Shape;193;p8"/>
          <p:cNvCxnSpPr/>
          <p:nvPr/>
        </p:nvCxnSpPr>
        <p:spPr>
          <a:xfrm>
            <a:off x="1609344" y="35069"/>
            <a:ext cx="0" cy="32316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4" name="Google Shape;194;p8" descr="Tuesday open thread: The Rat's accountants abandon hi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103" y="3728448"/>
            <a:ext cx="1877219" cy="297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8" descr="APMG Internation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7716" y="1550956"/>
            <a:ext cx="1692214" cy="64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6884"/>
            <a:ext cx="9144000" cy="480661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9"/>
          <p:cNvSpPr txBox="1"/>
          <p:nvPr/>
        </p:nvSpPr>
        <p:spPr>
          <a:xfrm>
            <a:off x="2290846" y="733871"/>
            <a:ext cx="62999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6033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Los cursos son gratuitos y se pueden tomar en cualquier momento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03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BID cubre costes de emitir la certificación de sus cursos de APPs en EdX</a:t>
            </a: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192393" y="1477520"/>
            <a:ext cx="1419839" cy="327217"/>
          </a:xfrm>
          <a:prstGeom prst="roundRect">
            <a:avLst>
              <a:gd name="adj" fmla="val 16667"/>
            </a:avLst>
          </a:prstGeom>
          <a:solidFill>
            <a:srgbClr val="1F3864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s-CO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BID en EdX</a:t>
            </a:r>
            <a:endParaRPr sz="1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1627125" y="42144"/>
            <a:ext cx="60392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GRUPO REGIONAL DE INFRAESTRUCTURA SOSTENIBLE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112307" y="72091"/>
            <a:ext cx="13653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s-CO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IFD / CMF</a:t>
            </a:r>
            <a:endParaRPr sz="10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05" name="Google Shape;205;p9"/>
          <p:cNvCxnSpPr/>
          <p:nvPr/>
        </p:nvCxnSpPr>
        <p:spPr>
          <a:xfrm>
            <a:off x="1609344" y="35069"/>
            <a:ext cx="0" cy="323165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6" name="Google Shape;20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664" y="2143991"/>
            <a:ext cx="1027680" cy="855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069" y="3061375"/>
            <a:ext cx="1048869" cy="82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4418" y="3946975"/>
            <a:ext cx="1072707" cy="84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50969" y="2157234"/>
            <a:ext cx="1064761" cy="84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50969" y="3036229"/>
            <a:ext cx="1085951" cy="85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64685" y="3923170"/>
            <a:ext cx="1056815" cy="86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41975" y="2143991"/>
            <a:ext cx="1083302" cy="855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41975" y="3036229"/>
            <a:ext cx="1085951" cy="85022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 txBox="1"/>
          <p:nvPr/>
        </p:nvSpPr>
        <p:spPr>
          <a:xfrm>
            <a:off x="1594028" y="2216137"/>
            <a:ext cx="16569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0" i="0" cap="none">
                <a:solidFill>
                  <a:srgbClr val="00374E"/>
                </a:solidFill>
                <a:latin typeface="Arial"/>
                <a:ea typeface="Arial"/>
                <a:cs typeface="Arial"/>
                <a:sym typeface="Arial"/>
              </a:rPr>
              <a:t>GESTIÓN Y REGULACIÓN DE INFRAESTRUCTURA AEROPORTUARIA SOSTENIBLE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1594028" y="3110455"/>
            <a:ext cx="16569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0" i="0" u="none" strike="noStrike" cap="none">
                <a:solidFill>
                  <a:srgbClr val="00374E"/>
                </a:solidFill>
                <a:latin typeface="Arial"/>
                <a:ea typeface="Arial"/>
                <a:cs typeface="Arial"/>
                <a:sym typeface="Arial"/>
              </a:rPr>
              <a:t>ANÁLISIS DEL RIESGO DE DESASTRES Y CAMBIO CLIMÁTICO EN PROYECTOS DE INFRAESTRUCTURA</a:t>
            </a:r>
            <a:endParaRPr sz="1000" b="0" i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1594028" y="4004773"/>
            <a:ext cx="16569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0" i="0" u="none" strike="noStrike" cap="none">
                <a:solidFill>
                  <a:srgbClr val="00374E"/>
                </a:solidFill>
                <a:latin typeface="Arial"/>
                <a:ea typeface="Arial"/>
                <a:cs typeface="Arial"/>
                <a:sym typeface="Arial"/>
              </a:rPr>
              <a:t>INFRAESTRUCTURA SOSTENIBLE: UNA VISIÓN INTEGRAL PARA EL DESARROLLO</a:t>
            </a:r>
            <a:endParaRPr sz="1000" b="0" i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4287791" y="2294751"/>
            <a:ext cx="16569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cap="none">
                <a:solidFill>
                  <a:srgbClr val="00374E"/>
                </a:solidFill>
                <a:latin typeface="Arial"/>
                <a:ea typeface="Arial"/>
                <a:cs typeface="Arial"/>
                <a:sym typeface="Arial"/>
              </a:rPr>
              <a:t>RIESGOS DE DESASTRES EN PROYECTOS DE INFRAESTRUCTURA</a:t>
            </a:r>
            <a:endParaRPr/>
          </a:p>
        </p:txBody>
      </p:sp>
      <p:sp>
        <p:nvSpPr>
          <p:cNvPr id="218" name="Google Shape;218;p9"/>
          <p:cNvSpPr txBox="1"/>
          <p:nvPr/>
        </p:nvSpPr>
        <p:spPr>
          <a:xfrm>
            <a:off x="4287791" y="3226425"/>
            <a:ext cx="16569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cap="none">
                <a:solidFill>
                  <a:srgbClr val="00374E"/>
                </a:solidFill>
                <a:latin typeface="Arial"/>
                <a:ea typeface="Arial"/>
                <a:cs typeface="Arial"/>
                <a:sym typeface="Arial"/>
              </a:rPr>
              <a:t>INFRAESTRUCTURA SOSTENIBLE EN LA AGENDA DE DESARROLLO</a:t>
            </a: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4287791" y="4119188"/>
            <a:ext cx="168557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cap="none">
                <a:solidFill>
                  <a:srgbClr val="00374E"/>
                </a:solidFill>
                <a:latin typeface="Arial"/>
                <a:ea typeface="Arial"/>
                <a:cs typeface="Arial"/>
                <a:sym typeface="Arial"/>
              </a:rPr>
              <a:t>PROGRAMA ESPECIALIZADO: INFRAESTRUCTURA SOSTENIBLE</a:t>
            </a:r>
            <a:endParaRPr/>
          </a:p>
        </p:txBody>
      </p:sp>
      <p:sp>
        <p:nvSpPr>
          <p:cNvPr id="220" name="Google Shape;220;p9"/>
          <p:cNvSpPr txBox="1"/>
          <p:nvPr/>
        </p:nvSpPr>
        <p:spPr>
          <a:xfrm>
            <a:off x="7097338" y="2310194"/>
            <a:ext cx="17541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cap="none">
                <a:solidFill>
                  <a:srgbClr val="00374E"/>
                </a:solidFill>
                <a:latin typeface="Arial"/>
                <a:ea typeface="Arial"/>
                <a:cs typeface="Arial"/>
                <a:sym typeface="Arial"/>
              </a:rPr>
              <a:t>FINANCIAMIENTO EN PROYECTOS DE INFRAESTRUCTURA SOSTENIBLE</a:t>
            </a:r>
            <a:endParaRPr/>
          </a:p>
        </p:txBody>
      </p:sp>
      <p:sp>
        <p:nvSpPr>
          <p:cNvPr id="221" name="Google Shape;221;p9"/>
          <p:cNvSpPr txBox="1"/>
          <p:nvPr/>
        </p:nvSpPr>
        <p:spPr>
          <a:xfrm>
            <a:off x="7097338" y="3191467"/>
            <a:ext cx="178877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cap="none">
                <a:solidFill>
                  <a:srgbClr val="00374E"/>
                </a:solidFill>
                <a:latin typeface="Arial"/>
                <a:ea typeface="Arial"/>
                <a:cs typeface="Arial"/>
                <a:sym typeface="Arial"/>
              </a:rPr>
              <a:t>DIMENSIONES DE LA INFRAESTRUCTURA SOSTENIBLE EN UN PROYECTO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777</Words>
  <Application>Microsoft Office PowerPoint</Application>
  <PresentationFormat>On-screen Show (16:9)</PresentationFormat>
  <Paragraphs>177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Montserrat Medium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nialvarez</dc:creator>
  <cp:lastModifiedBy>Adrián Ortega-Andrade</cp:lastModifiedBy>
  <cp:revision>1</cp:revision>
  <dcterms:created xsi:type="dcterms:W3CDTF">2015-01-06T18:54:59Z</dcterms:created>
  <dcterms:modified xsi:type="dcterms:W3CDTF">2024-09-20T20:19:01Z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display_urn:schemas-microsoft-com:office:office#SharedWithUsers">
    <vt:lpwstr>Nicaretta, Romina Tan</vt:lpwstr>
  </property>
  <property fmtid="{D5CDD505-2E9C-101B-9397-08002B2CF9AE}" pid="5" name="SharedWithUsers">
    <vt:lpwstr>81;#Nicaretta, Romina Tan</vt:lpwstr>
  </property>
  <property fmtid="{D5CDD505-2E9C-101B-9397-08002B2CF9AE}" pid="6" name="ContentTypeId">
    <vt:lpwstr>0x010100685BAA848B738A4CB83739C96346A3C8</vt:lpwstr>
  </property>
</Properties>
</file>